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72" r:id="rId5"/>
    <p:sldId id="258" r:id="rId6"/>
    <p:sldId id="259" r:id="rId7"/>
    <p:sldId id="268" r:id="rId8"/>
    <p:sldId id="270" r:id="rId9"/>
    <p:sldId id="260" r:id="rId10"/>
    <p:sldId id="271" r:id="rId11"/>
    <p:sldId id="273" r:id="rId12"/>
    <p:sldId id="262" r:id="rId13"/>
    <p:sldId id="274" r:id="rId14"/>
    <p:sldId id="275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9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6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3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9FA4A-C808-4981-8BA9-64217A6CCEA7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git@github.com:reza-arjmandi/rpi-course.git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-system.i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ylonsproject.org/" TargetMode="External"/><Relationship Id="rId13" Type="http://schemas.openxmlformats.org/officeDocument/2006/relationships/hyperlink" Target="http://www.wxpython.org/" TargetMode="External"/><Relationship Id="rId18" Type="http://schemas.openxmlformats.org/officeDocument/2006/relationships/hyperlink" Target="http://www.scipy.org/" TargetMode="External"/><Relationship Id="rId26" Type="http://schemas.openxmlformats.org/officeDocument/2006/relationships/hyperlink" Target="https://www.openstack.org/" TargetMode="External"/><Relationship Id="rId3" Type="http://schemas.microsoft.com/office/2007/relationships/hdphoto" Target="../media/hdphoto1.wdp"/><Relationship Id="rId21" Type="http://schemas.openxmlformats.org/officeDocument/2006/relationships/hyperlink" Target="http://buildbot.net/" TargetMode="External"/><Relationship Id="rId7" Type="http://schemas.openxmlformats.org/officeDocument/2006/relationships/hyperlink" Target="http://www.djangoproject.com/" TargetMode="External"/><Relationship Id="rId12" Type="http://schemas.openxmlformats.org/officeDocument/2006/relationships/hyperlink" Target="http://www.web2py.com/" TargetMode="External"/><Relationship Id="rId17" Type="http://schemas.openxmlformats.org/officeDocument/2006/relationships/hyperlink" Target="http://www.riverbankcomputing.co.uk/software/pyqt/intro" TargetMode="External"/><Relationship Id="rId25" Type="http://schemas.openxmlformats.org/officeDocument/2006/relationships/hyperlink" Target="http://www.saltstack.com/" TargetMode="External"/><Relationship Id="rId2" Type="http://schemas.openxmlformats.org/officeDocument/2006/relationships/image" Target="../media/image16.png"/><Relationship Id="rId16" Type="http://schemas.openxmlformats.org/officeDocument/2006/relationships/hyperlink" Target="https://wiki.gnome.org/Projects/PyGObject" TargetMode="External"/><Relationship Id="rId20" Type="http://schemas.openxmlformats.org/officeDocument/2006/relationships/hyperlink" Target="http://i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hyperlink" Target="http://flask.pocoo.org/" TargetMode="External"/><Relationship Id="rId24" Type="http://schemas.openxmlformats.org/officeDocument/2006/relationships/hyperlink" Target="http://www.ansible.com/" TargetMode="External"/><Relationship Id="rId5" Type="http://schemas.openxmlformats.org/officeDocument/2006/relationships/image" Target="../media/image18.jpeg"/><Relationship Id="rId15" Type="http://schemas.openxmlformats.org/officeDocument/2006/relationships/hyperlink" Target="http://www.pygtk.org/" TargetMode="External"/><Relationship Id="rId23" Type="http://schemas.openxmlformats.org/officeDocument/2006/relationships/hyperlink" Target="http://roundup.sourceforge.net/" TargetMode="External"/><Relationship Id="rId10" Type="http://schemas.openxmlformats.org/officeDocument/2006/relationships/hyperlink" Target="http://tornadoweb.org/" TargetMode="External"/><Relationship Id="rId19" Type="http://schemas.openxmlformats.org/officeDocument/2006/relationships/hyperlink" Target="http://pandas.pydata.org/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://bottlepy.org/" TargetMode="External"/><Relationship Id="rId14" Type="http://schemas.openxmlformats.org/officeDocument/2006/relationships/hyperlink" Target="http://wiki.python.org/moin/TkInter" TargetMode="External"/><Relationship Id="rId22" Type="http://schemas.openxmlformats.org/officeDocument/2006/relationships/hyperlink" Target="http://trac.edgewall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64405"/>
            <a:ext cx="12192000" cy="174555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Basic’s of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Board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72993"/>
          </a:xfrm>
        </p:spPr>
        <p:txBody>
          <a:bodyPr/>
          <a:lstStyle/>
          <a:p>
            <a:r>
              <a:rPr lang="en-US" dirty="0"/>
              <a:t>Lecturer: Reza </a:t>
            </a:r>
            <a:r>
              <a:rPr lang="en-US" dirty="0" err="1"/>
              <a:t>Arjmandi</a:t>
            </a:r>
            <a:endParaRPr lang="en-US" dirty="0"/>
          </a:p>
          <a:p>
            <a:r>
              <a:rPr lang="en-US" dirty="0"/>
              <a:t>Summer 2016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08020"/>
            <a:ext cx="495082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Preface:</a:t>
            </a:r>
          </a:p>
          <a:p>
            <a:r>
              <a:rPr lang="en-US" dirty="0"/>
              <a:t>Introduction SBC, Raspberry </a:t>
            </a:r>
            <a:r>
              <a:rPr lang="en-US" dirty="0" smtClean="0"/>
              <a:t>pi</a:t>
            </a:r>
            <a:r>
              <a:rPr lang="en-US" dirty="0"/>
              <a:t> </a:t>
            </a:r>
            <a:r>
              <a:rPr lang="en-US" dirty="0" smtClean="0"/>
              <a:t>and course outlines.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53" y="138226"/>
            <a:ext cx="1223493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79" y="5376839"/>
            <a:ext cx="3297929" cy="140986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git-GitHub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547" y="5473679"/>
            <a:ext cx="2913017" cy="1216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5" b="31657"/>
          <a:stretch/>
        </p:blipFill>
        <p:spPr>
          <a:xfrm>
            <a:off x="4867808" y="5433478"/>
            <a:ext cx="4033520" cy="11927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443" y="1066122"/>
            <a:ext cx="11357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For getting course project files, presentation and all practices with run  command in terminal: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b="1" i="1" dirty="0" err="1">
                <a:solidFill>
                  <a:srgbClr val="0070C0"/>
                </a:solidFill>
                <a:latin typeface="Consolas" panose="020B0609020204030204" pitchFamily="49" charset="0"/>
              </a:rPr>
              <a:t>sudo</a:t>
            </a:r>
            <a:r>
              <a:rPr lang="en-US" b="1" i="1" dirty="0">
                <a:solidFill>
                  <a:srgbClr val="0070C0"/>
                </a:solidFill>
                <a:latin typeface="Consolas" panose="020B0609020204030204" pitchFamily="49" charset="0"/>
              </a:rPr>
              <a:t> git clone </a:t>
            </a:r>
            <a:r>
              <a:rPr lang="en-US" b="1" i="1" dirty="0" err="1">
                <a:solidFill>
                  <a:srgbClr val="0070C0"/>
                </a:solidFill>
                <a:latin typeface="Consolas" panose="020B0609020204030204" pitchFamily="49" charset="0"/>
                <a:hlinkClick r:id="rId5"/>
              </a:rPr>
              <a:t>git@github.com:reza-arjmandi</a:t>
            </a:r>
            <a:r>
              <a:rPr lang="en-US" b="1" i="1" dirty="0">
                <a:solidFill>
                  <a:srgbClr val="0070C0"/>
                </a:solidFill>
                <a:latin typeface="Consolas" panose="020B0609020204030204" pitchFamily="49" charset="0"/>
                <a:hlinkClick r:id="rId5"/>
              </a:rPr>
              <a:t>/</a:t>
            </a:r>
            <a:r>
              <a:rPr lang="en-US" b="1" i="1" dirty="0" err="1">
                <a:solidFill>
                  <a:srgbClr val="0070C0"/>
                </a:solidFill>
                <a:latin typeface="Consolas" panose="020B0609020204030204" pitchFamily="49" charset="0"/>
                <a:hlinkClick r:id="rId5"/>
              </a:rPr>
              <a:t>rpi-course.git</a:t>
            </a:r>
            <a:endParaRPr lang="en-US" b="1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0"/>
            <a:endParaRPr lang="en-US" b="1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Also you can use GitHub Desktop application from following link (</a:t>
            </a:r>
            <a:r>
              <a:rPr lang="en-US" dirty="0"/>
              <a:t>suitable for windows </a:t>
            </a:r>
            <a:r>
              <a:rPr lang="en-US" dirty="0" err="1"/>
              <a:t>os</a:t>
            </a:r>
            <a:r>
              <a:rPr lang="en-US" dirty="0"/>
              <a:t>):</a:t>
            </a:r>
          </a:p>
          <a:p>
            <a:endParaRPr lang="en-US" b="1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 i="1" dirty="0">
                <a:solidFill>
                  <a:srgbClr val="0070C0"/>
                </a:solidFill>
                <a:latin typeface="Consolas" panose="020B0609020204030204" pitchFamily="49" charset="0"/>
              </a:rPr>
              <a:t>https://desktop.github.com/</a:t>
            </a:r>
          </a:p>
        </p:txBody>
      </p:sp>
    </p:spTree>
    <p:extLst>
      <p:ext uri="{BB962C8B-B14F-4D97-AF65-F5344CB8AC3E}">
        <p14:creationId xmlns:p14="http://schemas.microsoft.com/office/powerpoint/2010/main" val="12108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625" y="825720"/>
            <a:ext cx="11357113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Dweet(M2M protocol)</a:t>
            </a:r>
            <a:endParaRPr lang="en-US" sz="2800" b="1" i="1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IFTTT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Freeboard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ThingSpeak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Bottle framework(web development)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ZMQ technology(datastream network)</a:t>
            </a:r>
            <a:endParaRPr lang="en-US" sz="2800" b="1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1" b="25173"/>
          <a:stretch/>
        </p:blipFill>
        <p:spPr>
          <a:xfrm>
            <a:off x="7608848" y="6116212"/>
            <a:ext cx="1067988" cy="510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65" y="6108915"/>
            <a:ext cx="1521975" cy="5326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31" y="6138579"/>
            <a:ext cx="1897784" cy="5030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76" y="6104015"/>
            <a:ext cx="2578305" cy="542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075" y="6083310"/>
            <a:ext cx="1384750" cy="502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t="20926" r="9278" b="24217"/>
          <a:stretch/>
        </p:blipFill>
        <p:spPr>
          <a:xfrm>
            <a:off x="10599536" y="6038479"/>
            <a:ext cx="1393679" cy="5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842717"/>
            <a:ext cx="9715642" cy="435133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GPIO, I2C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OLED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DC motor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Stepper Motor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Leap Motion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Distance Measurment Sensor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Camera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Controlling Hardware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89" y="777997"/>
            <a:ext cx="4259711" cy="31965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565" y="3961507"/>
            <a:ext cx="2896493" cy="28964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39224" y="4005224"/>
            <a:ext cx="2852776" cy="28527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0" r="7727" b="20105"/>
          <a:stretch/>
        </p:blipFill>
        <p:spPr>
          <a:xfrm>
            <a:off x="0" y="4740042"/>
            <a:ext cx="4568597" cy="21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4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842717"/>
            <a:ext cx="9715642" cy="435133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OpenCV (Python Wrapper)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Circle Detection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Face Detection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Motion Detection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USB webcam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CSI Camera</a:t>
            </a:r>
          </a:p>
          <a:p>
            <a:pPr algn="l">
              <a:lnSpc>
                <a:spcPct val="110000"/>
              </a:lnSpc>
            </a:pPr>
            <a:endParaRPr lang="en-US" sz="2400" b="1" dirty="0" smtClean="0">
              <a:cs typeface="B Nazani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Processing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074" y="3936317"/>
            <a:ext cx="2244474" cy="27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257" y="842717"/>
            <a:ext cx="9715642" cy="435133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Linux Shell (Bash)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GPIO Software Driver Programming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Network </a:t>
            </a:r>
            <a:r>
              <a:rPr lang="en-US" sz="2400" b="1" dirty="0" smtClean="0">
                <a:cs typeface="B Nazanin" panose="00000400000000000000" pitchFamily="2" charset="-78"/>
              </a:rPr>
              <a:t>Configuration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SSH</a:t>
            </a:r>
          </a:p>
          <a:p>
            <a:pPr algn="l">
              <a:lnSpc>
                <a:spcPct val="110000"/>
              </a:lnSpc>
            </a:pPr>
            <a:r>
              <a:rPr lang="en-US" sz="2400" b="1" dirty="0" smtClean="0">
                <a:cs typeface="B Nazanin" panose="00000400000000000000" pitchFamily="2" charset="-78"/>
              </a:rPr>
              <a:t>Linux Configuration</a:t>
            </a:r>
          </a:p>
          <a:p>
            <a:pPr algn="l">
              <a:lnSpc>
                <a:spcPct val="110000"/>
              </a:lnSpc>
            </a:pPr>
            <a:r>
              <a:rPr lang="en-US" sz="2400" b="1" smtClean="0">
                <a:cs typeface="B Nazanin" panose="00000400000000000000" pitchFamily="2" charset="-78"/>
              </a:rPr>
              <a:t>Remote Desktop (VNC)</a:t>
            </a:r>
            <a:endParaRPr lang="en-US" sz="2400" b="1" dirty="0" smtClean="0">
              <a:cs typeface="B Nazanin" panose="00000400000000000000" pitchFamily="2" charset="-78"/>
            </a:endParaRPr>
          </a:p>
          <a:p>
            <a:pPr algn="l">
              <a:lnSpc>
                <a:spcPct val="110000"/>
              </a:lnSpc>
            </a:pPr>
            <a:endParaRPr lang="en-US" sz="2400" b="1" dirty="0" smtClean="0">
              <a:cs typeface="B Nazani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 Linux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62" y="4616792"/>
            <a:ext cx="2866661" cy="22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/>
          <p:cNvSpPr/>
          <p:nvPr/>
        </p:nvSpPr>
        <p:spPr>
          <a:xfrm>
            <a:off x="3975737" y="3776718"/>
            <a:ext cx="6134178" cy="931164"/>
          </a:xfrm>
          <a:prstGeom prst="flowChartAlternateProcess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/>
          <p:cNvSpPr/>
          <p:nvPr/>
        </p:nvSpPr>
        <p:spPr>
          <a:xfrm>
            <a:off x="3657600" y="1893597"/>
            <a:ext cx="5280337" cy="931164"/>
          </a:xfrm>
          <a:prstGeom prst="flowChartAlternateProcess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</a:t>
            </a:r>
            <a:r>
              <a:rPr lang="fa-I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756" r="15028" b="14903"/>
          <a:stretch/>
        </p:blipFill>
        <p:spPr>
          <a:xfrm>
            <a:off x="2962008" y="1255689"/>
            <a:ext cx="1769880" cy="1777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9"/>
          <a:stretch/>
        </p:blipFill>
        <p:spPr>
          <a:xfrm>
            <a:off x="2845162" y="3956033"/>
            <a:ext cx="1984416" cy="2031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6096" y="203486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616203">
            <a:off x="4786839" y="2029686"/>
            <a:ext cx="4020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linkClick r:id="rId4"/>
              </a:rPr>
              <a:t>www.e-system.ir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 rot="20723508">
            <a:off x="4791591" y="3860212"/>
            <a:ext cx="4224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Info@e-system.ir </a:t>
            </a:r>
          </a:p>
        </p:txBody>
      </p:sp>
    </p:spTree>
    <p:extLst>
      <p:ext uri="{BB962C8B-B14F-4D97-AF65-F5344CB8AC3E}">
        <p14:creationId xmlns:p14="http://schemas.microsoft.com/office/powerpoint/2010/main" val="27592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aim is…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941" y="721217"/>
            <a:ext cx="721761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What is a SBC (Single-Board Computer)?</a:t>
            </a:r>
          </a:p>
          <a:p>
            <a:pPr marL="342900" indent="-342900">
              <a:buAutoNum type="arabicPeriod"/>
            </a:pPr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What is a Embedded System?</a:t>
            </a:r>
          </a:p>
          <a:p>
            <a:pPr marL="342900" indent="-342900">
              <a:buAutoNum type="arabicPeriod"/>
            </a:pPr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What should we learn?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46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" y="136478"/>
            <a:ext cx="6000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2121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Board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52" y="1364182"/>
            <a:ext cx="5977147" cy="3802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82" y="2088106"/>
            <a:ext cx="3614130" cy="26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976540"/>
            <a:ext cx="5608320" cy="56083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" y="976540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Raspberry pi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ODROID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Orange Pi</a:t>
            </a:r>
          </a:p>
          <a:p>
            <a:pPr algn="l">
              <a:lnSpc>
                <a:spcPct val="150000"/>
              </a:lnSpc>
            </a:pP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BeagleBone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 Black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Friendly ARM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Microsoft</a:t>
            </a:r>
          </a:p>
          <a:p>
            <a:pPr algn="l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…</a:t>
            </a:r>
          </a:p>
          <a:p>
            <a:pPr algn="l">
              <a:lnSpc>
                <a:spcPct val="150000"/>
              </a:lnSpc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27876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en-US" dirty="0">
                <a:cs typeface="B Nazanin" panose="00000400000000000000" pitchFamily="2" charset="-78"/>
              </a:rPr>
              <a:t>Robotic</a:t>
            </a: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Home Automation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Video Game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Computer vision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Home Security</a:t>
            </a: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Mechatronics</a:t>
            </a:r>
          </a:p>
          <a:p>
            <a:pPr algn="r" rtl="1"/>
            <a:r>
              <a:rPr lang="en-US" dirty="0">
                <a:cs typeface="B Nazanin" panose="00000400000000000000" pitchFamily="2" charset="-78"/>
              </a:rPr>
              <a:t>Networking</a:t>
            </a:r>
            <a:endParaRPr lang="fa-IR" dirty="0">
              <a:cs typeface="B Nazanin" panose="00000400000000000000" pitchFamily="2" charset="-78"/>
            </a:endParaRPr>
          </a:p>
          <a:p>
            <a:pPr algn="r" rtl="1"/>
            <a:r>
              <a:rPr lang="en-US" dirty="0" smtClean="0">
                <a:cs typeface="B Nazanin" panose="00000400000000000000" pitchFamily="2" charset="-78"/>
              </a:rPr>
              <a:t>Secret Agents</a:t>
            </a:r>
          </a:p>
          <a:p>
            <a:pPr algn="r" rtl="1"/>
            <a:r>
              <a:rPr lang="en-US" dirty="0" smtClean="0">
                <a:solidFill>
                  <a:srgbClr val="FF0000"/>
                </a:solidFill>
                <a:cs typeface="B Nazanin" panose="00000400000000000000" pitchFamily="2" charset="-78"/>
              </a:rPr>
              <a:t>Embdded System</a:t>
            </a:r>
            <a:endParaRPr lang="en-US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0" y="944183"/>
            <a:ext cx="619125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0" y="4160479"/>
            <a:ext cx="3810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1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22213" r="11022" b="18489"/>
          <a:stretch/>
        </p:blipFill>
        <p:spPr>
          <a:xfrm>
            <a:off x="154178" y="5579726"/>
            <a:ext cx="2534194" cy="83602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38" y="90938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B Nazanin" panose="00000400000000000000" pitchFamily="2" charset="-78"/>
              </a:rPr>
              <a:t>Python</a:t>
            </a:r>
          </a:p>
          <a:p>
            <a:r>
              <a:rPr lang="en-US" b="1" dirty="0" smtClean="0">
                <a:cs typeface="B Nazanin" panose="00000400000000000000" pitchFamily="2" charset="-78"/>
              </a:rPr>
              <a:t>git – GitHub</a:t>
            </a:r>
          </a:p>
          <a:p>
            <a:r>
              <a:rPr lang="en-US" b="1" dirty="0" smtClean="0">
                <a:cs typeface="B Nazanin" panose="00000400000000000000" pitchFamily="2" charset="-78"/>
              </a:rPr>
              <a:t>IOT</a:t>
            </a:r>
          </a:p>
          <a:p>
            <a:r>
              <a:rPr lang="en-US" b="1" dirty="0"/>
              <a:t>Controlling </a:t>
            </a:r>
            <a:r>
              <a:rPr lang="en-US" b="1" dirty="0" smtClean="0"/>
              <a:t>Hardware</a:t>
            </a:r>
          </a:p>
          <a:p>
            <a:r>
              <a:rPr lang="en-US" b="1" dirty="0" smtClean="0">
                <a:cs typeface="B Nazanin" panose="00000400000000000000" pitchFamily="2" charset="-78"/>
              </a:rPr>
              <a:t>Image Processing</a:t>
            </a:r>
          </a:p>
          <a:p>
            <a:r>
              <a:rPr lang="en-US" b="1" dirty="0" smtClean="0">
                <a:cs typeface="B Nazanin" panose="00000400000000000000" pitchFamily="2" charset="-78"/>
              </a:rPr>
              <a:t>Embed linux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57" y="4928189"/>
            <a:ext cx="2327523" cy="17281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76" y="5356113"/>
            <a:ext cx="2913017" cy="1216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5" b="31657"/>
          <a:stretch/>
        </p:blipFill>
        <p:spPr>
          <a:xfrm>
            <a:off x="2749014" y="5401353"/>
            <a:ext cx="4033520" cy="11927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t="11337" r="10835" b="7751"/>
          <a:stretch/>
        </p:blipFill>
        <p:spPr>
          <a:xfrm>
            <a:off x="8848596" y="2005947"/>
            <a:ext cx="3331029" cy="2586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639" y="844513"/>
            <a:ext cx="3446465" cy="227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52" y="3425827"/>
            <a:ext cx="2346960" cy="18348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7125" y="3274894"/>
            <a:ext cx="1492990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9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6199" y="937307"/>
            <a:ext cx="7935314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Raspberry Pi </a:t>
            </a:r>
            <a:r>
              <a:rPr lang="en-US" sz="2800" dirty="0" smtClean="0"/>
              <a:t>support several programming language: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9" y="1818288"/>
            <a:ext cx="3803961" cy="1610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19507" y="1944458"/>
            <a:ext cx="1207806" cy="1357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r="28898"/>
          <a:stretch/>
        </p:blipFill>
        <p:spPr>
          <a:xfrm>
            <a:off x="6731690" y="1532117"/>
            <a:ext cx="1253413" cy="1840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263" y="1874188"/>
            <a:ext cx="2996683" cy="14983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6199" y="3687605"/>
            <a:ext cx="119858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Python</a:t>
            </a:r>
            <a:r>
              <a:rPr lang="en-US" sz="2400" dirty="0"/>
              <a:t> is a programming language that lets you work </a:t>
            </a:r>
            <a:r>
              <a:rPr lang="en-US" sz="2400" dirty="0" smtClean="0"/>
              <a:t>quickly and </a:t>
            </a:r>
            <a:r>
              <a:rPr lang="en-US" sz="2400" dirty="0"/>
              <a:t>integrate systems more effectively</a:t>
            </a:r>
          </a:p>
          <a:p>
            <a:pPr fontAlgn="base"/>
            <a:endParaRPr lang="en-US" dirty="0"/>
          </a:p>
          <a:p>
            <a:pPr fontAlgn="base"/>
            <a:r>
              <a:rPr lang="en-US" sz="2400" b="1" dirty="0">
                <a:solidFill>
                  <a:srgbClr val="FF0000"/>
                </a:solidFill>
              </a:rPr>
              <a:t>Use Python </a:t>
            </a:r>
            <a:r>
              <a:rPr lang="en-US" sz="2400" b="1" dirty="0" smtClean="0">
                <a:solidFill>
                  <a:srgbClr val="FF0000"/>
                </a:solidFill>
              </a:rPr>
              <a:t>for:</a:t>
            </a:r>
            <a:endParaRPr lang="en-US" sz="2400" b="1" dirty="0">
              <a:solidFill>
                <a:srgbClr val="FF0000"/>
              </a:solidFill>
            </a:endParaRP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Web Programming</a:t>
            </a:r>
            <a:r>
              <a:rPr lang="en-US" dirty="0"/>
              <a:t>: </a:t>
            </a:r>
            <a:r>
              <a:rPr lang="en-US" dirty="0">
                <a:hlinkClick r:id="rId7"/>
              </a:rPr>
              <a:t>Django</a:t>
            </a:r>
            <a:r>
              <a:rPr lang="en-US" dirty="0"/>
              <a:t>, </a:t>
            </a:r>
            <a:r>
              <a:rPr lang="en-US" dirty="0">
                <a:hlinkClick r:id="rId8"/>
              </a:rPr>
              <a:t>Pyramid</a:t>
            </a:r>
            <a:r>
              <a:rPr lang="en-US" dirty="0"/>
              <a:t>, </a:t>
            </a:r>
            <a:r>
              <a:rPr lang="en-US" b="1" dirty="0">
                <a:hlinkClick r:id="rId9"/>
              </a:rPr>
              <a:t>Bottle</a:t>
            </a:r>
            <a:r>
              <a:rPr lang="en-US" dirty="0"/>
              <a:t>, </a:t>
            </a:r>
            <a:r>
              <a:rPr lang="en-US" dirty="0">
                <a:hlinkClick r:id="rId10"/>
              </a:rPr>
              <a:t>Tornado</a:t>
            </a:r>
            <a:r>
              <a:rPr lang="en-US" dirty="0"/>
              <a:t>, </a:t>
            </a:r>
            <a:r>
              <a:rPr lang="en-US" dirty="0">
                <a:hlinkClick r:id="rId11"/>
              </a:rPr>
              <a:t>Flask</a:t>
            </a:r>
            <a:r>
              <a:rPr lang="en-US" dirty="0"/>
              <a:t>, </a:t>
            </a:r>
            <a:r>
              <a:rPr lang="en-US" dirty="0">
                <a:hlinkClick r:id="rId12"/>
              </a:rPr>
              <a:t>web2py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GUI Development</a:t>
            </a:r>
            <a:r>
              <a:rPr lang="en-US" dirty="0"/>
              <a:t>: </a:t>
            </a:r>
            <a:r>
              <a:rPr lang="en-US" dirty="0" err="1">
                <a:hlinkClick r:id="rId13"/>
              </a:rPr>
              <a:t>wxPython</a:t>
            </a:r>
            <a:r>
              <a:rPr lang="en-US" dirty="0"/>
              <a:t>, </a:t>
            </a:r>
            <a:r>
              <a:rPr lang="en-US" b="1" dirty="0" err="1">
                <a:hlinkClick r:id="rId14"/>
              </a:rPr>
              <a:t>tkInter</a:t>
            </a:r>
            <a:r>
              <a:rPr lang="en-US" dirty="0"/>
              <a:t>, </a:t>
            </a:r>
            <a:r>
              <a:rPr lang="en-US" dirty="0" err="1">
                <a:hlinkClick r:id="rId15"/>
              </a:rPr>
              <a:t>PyGtk</a:t>
            </a:r>
            <a:r>
              <a:rPr lang="en-US" dirty="0"/>
              <a:t>, </a:t>
            </a:r>
            <a:r>
              <a:rPr lang="en-US" dirty="0" err="1">
                <a:hlinkClick r:id="rId16"/>
              </a:rPr>
              <a:t>PyGObject</a:t>
            </a:r>
            <a:r>
              <a:rPr lang="en-US" dirty="0"/>
              <a:t>, </a:t>
            </a:r>
            <a:r>
              <a:rPr lang="en-US" b="1" dirty="0" err="1">
                <a:hlinkClick r:id="rId17"/>
              </a:rPr>
              <a:t>PyQt</a:t>
            </a: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Scientific and Numeric</a:t>
            </a:r>
            <a:r>
              <a:rPr lang="en-US" dirty="0"/>
              <a:t>: </a:t>
            </a:r>
            <a:r>
              <a:rPr lang="en-US" dirty="0" err="1">
                <a:hlinkClick r:id="rId18"/>
              </a:rPr>
              <a:t>SciPy</a:t>
            </a:r>
            <a:r>
              <a:rPr lang="en-US" dirty="0"/>
              <a:t>, </a:t>
            </a:r>
            <a:r>
              <a:rPr lang="en-US" dirty="0">
                <a:hlinkClick r:id="rId19"/>
              </a:rPr>
              <a:t>Pandas</a:t>
            </a:r>
            <a:r>
              <a:rPr lang="en-US" dirty="0"/>
              <a:t>, </a:t>
            </a:r>
            <a:r>
              <a:rPr lang="en-US" dirty="0" err="1">
                <a:hlinkClick r:id="rId20"/>
              </a:rPr>
              <a:t>IPython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Software Development</a:t>
            </a:r>
            <a:r>
              <a:rPr lang="en-US" dirty="0"/>
              <a:t>: </a:t>
            </a:r>
            <a:r>
              <a:rPr lang="en-US" dirty="0" err="1">
                <a:hlinkClick r:id="rId21"/>
              </a:rPr>
              <a:t>Buildbot</a:t>
            </a:r>
            <a:r>
              <a:rPr lang="en-US" dirty="0"/>
              <a:t>, </a:t>
            </a:r>
            <a:r>
              <a:rPr lang="en-US" dirty="0" err="1">
                <a:hlinkClick r:id="rId22"/>
              </a:rPr>
              <a:t>Trac</a:t>
            </a:r>
            <a:r>
              <a:rPr lang="en-US" dirty="0"/>
              <a:t>, </a:t>
            </a:r>
            <a:r>
              <a:rPr lang="en-US" dirty="0">
                <a:hlinkClick r:id="rId23"/>
              </a:rPr>
              <a:t>Roundup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System Administration</a:t>
            </a:r>
            <a:r>
              <a:rPr lang="en-US" dirty="0"/>
              <a:t>: </a:t>
            </a:r>
            <a:r>
              <a:rPr lang="en-US" dirty="0" err="1">
                <a:hlinkClick r:id="rId24"/>
              </a:rPr>
              <a:t>Ansible</a:t>
            </a:r>
            <a:r>
              <a:rPr lang="en-US" dirty="0"/>
              <a:t>, </a:t>
            </a:r>
            <a:r>
              <a:rPr lang="en-US" dirty="0">
                <a:hlinkClick r:id="rId25"/>
              </a:rPr>
              <a:t>Salt</a:t>
            </a:r>
            <a:r>
              <a:rPr lang="en-US" dirty="0"/>
              <a:t>, </a:t>
            </a:r>
            <a:r>
              <a:rPr lang="en-US" dirty="0">
                <a:hlinkClick r:id="rId26"/>
              </a:rPr>
              <a:t>OpenStack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6952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43" y="2983397"/>
            <a:ext cx="8338457" cy="38746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 Technolgies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300446" y="721217"/>
            <a:ext cx="9170505" cy="471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CLI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GUI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Web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Gesture Recognition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/>
              <a:t>Speech Recognition</a:t>
            </a:r>
            <a:endParaRPr lang="en-US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29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785" y="721217"/>
            <a:ext cx="64281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Native </a:t>
            </a:r>
            <a:r>
              <a:rPr lang="en-US" sz="2400" b="1" dirty="0" smtClean="0"/>
              <a:t>Datatypes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Python Containers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Comprehensions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Strings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Regular Expressions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Closures </a:t>
            </a:r>
            <a:r>
              <a:rPr lang="en-US" sz="2400" b="1" dirty="0"/>
              <a:t>And Generators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Classes And Iterators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Advanced Iterators</a:t>
            </a:r>
            <a:endParaRPr lang="en-US" sz="2400" b="1" dirty="0" smtClean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Tkinter and PyQT GUI </a:t>
            </a:r>
            <a:r>
              <a:rPr lang="en-US" sz="2400" b="1" dirty="0" smtClean="0"/>
              <a:t>Development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/>
              <a:t>Bottle framework (web development)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259" y="4010297"/>
            <a:ext cx="3563741" cy="264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269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 Nazanin</vt:lpstr>
      <vt:lpstr>Calibri</vt:lpstr>
      <vt:lpstr>Calibri Light</vt:lpstr>
      <vt:lpstr>Consolas</vt:lpstr>
      <vt:lpstr>Office Theme</vt:lpstr>
      <vt:lpstr>Basic’s of Single Board Computer</vt:lpstr>
      <vt:lpstr>PowerPoint Presentation</vt:lpstr>
      <vt:lpstr>Single Board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Microcontrollers and  Embedded systems</dc:title>
  <dc:creator>R3Z4</dc:creator>
  <cp:lastModifiedBy>reza arjmandi</cp:lastModifiedBy>
  <cp:revision>326</cp:revision>
  <dcterms:created xsi:type="dcterms:W3CDTF">2015-08-06T11:05:05Z</dcterms:created>
  <dcterms:modified xsi:type="dcterms:W3CDTF">2018-03-26T05:47:33Z</dcterms:modified>
  <cp:contentStatus/>
</cp:coreProperties>
</file>